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2"/>
  </p:handoutMasterIdLst>
  <p:sldIdLst>
    <p:sldId id="365" r:id="rId2"/>
    <p:sldId id="366" r:id="rId3"/>
    <p:sldId id="368" r:id="rId4"/>
    <p:sldId id="367" r:id="rId5"/>
    <p:sldId id="371" r:id="rId6"/>
    <p:sldId id="370" r:id="rId7"/>
    <p:sldId id="369" r:id="rId8"/>
    <p:sldId id="372" r:id="rId9"/>
    <p:sldId id="373" r:id="rId10"/>
    <p:sldId id="3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A8FF"/>
    <a:srgbClr val="2C2C2C"/>
    <a:srgbClr val="D0EBFF"/>
    <a:srgbClr val="004274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20" d="100"/>
          <a:sy n="120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8/05/2018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8987"/>
            <a:ext cx="12191999" cy="1710017"/>
          </a:xfrm>
          <a:solidFill>
            <a:srgbClr val="FFFFFF">
              <a:alpha val="60000"/>
            </a:srgbClr>
          </a:solidFill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 Cargo Army" panose="02000500000000000000" pitchFamily="2" charset="0"/>
                <a:ea typeface="STCaiyun" panose="020B0503020204020204" pitchFamily="2" charset="-122"/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4E8E4A8-0586-41C0-BC31-864A600F4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" t="41253" r="-75" b="26619"/>
          <a:stretch/>
        </p:blipFill>
        <p:spPr>
          <a:xfrm>
            <a:off x="0" y="3790604"/>
            <a:ext cx="12192000" cy="3065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3C9825F-37C7-466D-B000-B0F494F7D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" t="41253" r="-75" b="26619"/>
          <a:stretch/>
        </p:blipFill>
        <p:spPr>
          <a:xfrm>
            <a:off x="0" y="3790604"/>
            <a:ext cx="12192000" cy="306565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78984"/>
            <a:ext cx="12192000" cy="171001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80432" y="4120370"/>
            <a:ext cx="7831137" cy="1648656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400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CARGO  </a:t>
            </a:r>
            <a:r>
              <a:rPr lang="nl-BE" sz="36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Armoured</a:t>
            </a: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personnel</a:t>
            </a: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carriers</a:t>
            </a:r>
            <a:endParaRPr lang="nl-BE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68362-BDE2-48A3-BCB0-1329BD59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 err="1"/>
              <a:t>declare</a:t>
            </a:r>
            <a:r>
              <a:rPr lang="nl-BE" sz="3200" dirty="0"/>
              <a:t> and </a:t>
            </a:r>
            <a:r>
              <a:rPr lang="nl-BE" sz="3200" dirty="0" err="1"/>
              <a:t>define</a:t>
            </a:r>
            <a:r>
              <a:rPr lang="nl-BE" sz="3200" dirty="0"/>
              <a:t> cargo </a:t>
            </a:r>
            <a:r>
              <a:rPr lang="nl-BE" sz="3200" dirty="0" err="1"/>
              <a:t>objects</a:t>
            </a:r>
            <a:r>
              <a:rPr lang="nl-BE" sz="3200" dirty="0"/>
              <a:t>: </a:t>
            </a:r>
            <a:br>
              <a:rPr lang="nl-BE" dirty="0"/>
            </a:br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mission editor</a:t>
            </a:r>
          </a:p>
        </p:txBody>
      </p:sp>
      <p:sp>
        <p:nvSpPr>
          <p:cNvPr id="3" name="Tijdelijke aanduiding voor inhoud 5">
            <a:extLst>
              <a:ext uri="{FF2B5EF4-FFF2-40B4-BE49-F238E27FC236}">
                <a16:creationId xmlns:a16="http://schemas.microsoft.com/office/drawing/2014/main" id="{36BBC098-FC1F-41E4-9D76-9B297B72C13D}"/>
              </a:ext>
            </a:extLst>
          </p:cNvPr>
          <p:cNvSpPr txBox="1">
            <a:spLocks/>
          </p:cNvSpPr>
          <p:nvPr/>
        </p:nvSpPr>
        <p:spPr>
          <a:xfrm>
            <a:off x="1235946" y="2980438"/>
            <a:ext cx="9720108" cy="36885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57150" cmpd="sng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nl-BE" sz="140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nl-BE" sz="140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Method #2: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Groups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in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Mission Editor that in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tag ~CARGO and are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implicitly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declared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as CARGO_GROUP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MOOSE. 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These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are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automatically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detected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MOOSE at mission start, and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for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each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of these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, a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CARGO_GROUP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is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created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in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background with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specified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before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~CARGO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tag.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These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CARGO_GROUP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are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then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automatically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included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in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SET_CARGO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where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filter criteria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is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valid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filter criteria 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and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other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properties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are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specified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parameters in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brackets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() as part of het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name,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separated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commas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: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T=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expresses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type of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cargo. It is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alphameric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 that is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used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as a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reference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to filter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SET_CARGO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within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your script!</a:t>
            </a:r>
            <a:endParaRPr lang="nl-BE" sz="1200" b="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RR=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expresses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range in meters,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will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board / load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towards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APC.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NR=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expresses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range in meters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will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loaded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into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APC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boarding.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D8F3CF4-6621-4AC6-91E5-1F3FBBE4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001" y="1628980"/>
            <a:ext cx="5528571" cy="97142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C455BD2-58E1-4419-BA8C-8FA8CF7E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8" y="2078985"/>
            <a:ext cx="124206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4B1FF7E-3763-4749-B91B-8DDF48528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53" y="2888994"/>
            <a:ext cx="4057143" cy="28571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38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D0325-04E5-47BF-B6D1-90E6FF97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93F3E5EE-5F01-4A45-A512-25A867E1E24C}"/>
              </a:ext>
            </a:extLst>
          </p:cNvPr>
          <p:cNvSpPr/>
          <p:nvPr/>
        </p:nvSpPr>
        <p:spPr>
          <a:xfrm>
            <a:off x="1048624" y="3405930"/>
            <a:ext cx="9940954" cy="2239861"/>
          </a:xfrm>
          <a:custGeom>
            <a:avLst/>
            <a:gdLst>
              <a:gd name="connsiteX0" fmla="*/ 0 w 9940954"/>
              <a:gd name="connsiteY0" fmla="*/ 2239861 h 2239861"/>
              <a:gd name="connsiteX1" fmla="*/ 2525086 w 9940954"/>
              <a:gd name="connsiteY1" fmla="*/ 2130804 h 2239861"/>
              <a:gd name="connsiteX2" fmla="*/ 3917659 w 9940954"/>
              <a:gd name="connsiteY2" fmla="*/ 494951 h 2239861"/>
              <a:gd name="connsiteX3" fmla="*/ 6484690 w 9940954"/>
              <a:gd name="connsiteY3" fmla="*/ 0 h 2239861"/>
              <a:gd name="connsiteX4" fmla="*/ 9940954 w 9940954"/>
              <a:gd name="connsiteY4" fmla="*/ 1400962 h 223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0954" h="2239861">
                <a:moveTo>
                  <a:pt x="0" y="2239861"/>
                </a:moveTo>
                <a:lnTo>
                  <a:pt x="2525086" y="2130804"/>
                </a:lnTo>
                <a:lnTo>
                  <a:pt x="3917659" y="494951"/>
                </a:lnTo>
                <a:lnTo>
                  <a:pt x="6484690" y="0"/>
                </a:lnTo>
                <a:lnTo>
                  <a:pt x="9940954" y="1400962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3EC9CFD-1D40-447F-89AD-49F5E4D0F603}"/>
              </a:ext>
            </a:extLst>
          </p:cNvPr>
          <p:cNvSpPr/>
          <p:nvPr/>
        </p:nvSpPr>
        <p:spPr>
          <a:xfrm>
            <a:off x="9786041" y="5319021"/>
            <a:ext cx="180002" cy="180002"/>
          </a:xfrm>
          <a:prstGeom prst="ellipse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</a:pPr>
            <a:endParaRPr lang="nl-BE" sz="1100" b="1" dirty="0">
              <a:solidFill>
                <a:schemeClr val="tx1"/>
              </a:solidFill>
            </a:endParaRP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354B5332-3E85-4151-9EA1-5495775C17EC}"/>
              </a:ext>
            </a:extLst>
          </p:cNvPr>
          <p:cNvSpPr txBox="1">
            <a:spLocks/>
          </p:cNvSpPr>
          <p:nvPr/>
        </p:nvSpPr>
        <p:spPr>
          <a:xfrm>
            <a:off x="1595950" y="2438989"/>
            <a:ext cx="900010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Pickup</a:t>
            </a:r>
            <a:r>
              <a:rPr lang="nl-BE" dirty="0"/>
              <a:t> </a:t>
            </a:r>
            <a:r>
              <a:rPr lang="nl-BE" dirty="0" err="1"/>
              <a:t>Coordinate</a:t>
            </a:r>
            <a:endParaRPr lang="nl-BE" dirty="0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BEB49A56-AFE2-4687-A44B-FFF2A0708291}"/>
              </a:ext>
            </a:extLst>
          </p:cNvPr>
          <p:cNvSpPr txBox="1">
            <a:spLocks/>
          </p:cNvSpPr>
          <p:nvPr/>
        </p:nvSpPr>
        <p:spPr>
          <a:xfrm>
            <a:off x="10146045" y="5139019"/>
            <a:ext cx="900009" cy="360005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Deploy</a:t>
            </a:r>
            <a:r>
              <a:rPr lang="nl-BE" dirty="0"/>
              <a:t> </a:t>
            </a:r>
            <a:r>
              <a:rPr lang="nl-BE" dirty="0" err="1"/>
              <a:t>Coordinate</a:t>
            </a:r>
            <a:endParaRPr lang="nl-BE" dirty="0"/>
          </a:p>
        </p:txBody>
      </p:sp>
      <p:sp>
        <p:nvSpPr>
          <p:cNvPr id="17" name="Tijdelijke aanduiding voor inhoud 5">
            <a:extLst>
              <a:ext uri="{FF2B5EF4-FFF2-40B4-BE49-F238E27FC236}">
                <a16:creationId xmlns:a16="http://schemas.microsoft.com/office/drawing/2014/main" id="{27440139-C18B-4EBC-B22C-AE53A0A26D03}"/>
              </a:ext>
            </a:extLst>
          </p:cNvPr>
          <p:cNvSpPr txBox="1">
            <a:spLocks/>
          </p:cNvSpPr>
          <p:nvPr/>
        </p:nvSpPr>
        <p:spPr>
          <a:xfrm>
            <a:off x="10506049" y="4239009"/>
            <a:ext cx="540006" cy="240003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Road</a:t>
            </a:r>
          </a:p>
        </p:txBody>
      </p:sp>
      <p:sp>
        <p:nvSpPr>
          <p:cNvPr id="25" name="Tijdelijke aanduiding voor inhoud 5">
            <a:extLst>
              <a:ext uri="{FF2B5EF4-FFF2-40B4-BE49-F238E27FC236}">
                <a16:creationId xmlns:a16="http://schemas.microsoft.com/office/drawing/2014/main" id="{FB29CD16-E46F-488A-A800-594DE9813F2C}"/>
              </a:ext>
            </a:extLst>
          </p:cNvPr>
          <p:cNvSpPr txBox="1">
            <a:spLocks/>
          </p:cNvSpPr>
          <p:nvPr/>
        </p:nvSpPr>
        <p:spPr>
          <a:xfrm>
            <a:off x="2495960" y="3519001"/>
            <a:ext cx="630007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100" b="0">
                <a:latin typeface="Stencil Cargo Army" panose="02000500000000000000" pitchFamily="2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Board Cargo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5CD57344-216E-4E0C-BE8A-A81D1638FC4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620973" y="3338999"/>
            <a:ext cx="1125012" cy="810009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563BF98E-37D6-485A-80B5-7237A4345E8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745985" y="3900881"/>
            <a:ext cx="220298" cy="248127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49CC87CB-7514-4F21-A732-BB27A9969F4A}"/>
              </a:ext>
            </a:extLst>
          </p:cNvPr>
          <p:cNvCxnSpPr>
            <a:cxnSpLocks/>
            <a:stCxn id="8" idx="2"/>
            <a:endCxn id="8" idx="3"/>
          </p:cNvCxnSpPr>
          <p:nvPr/>
        </p:nvCxnSpPr>
        <p:spPr>
          <a:xfrm flipV="1">
            <a:off x="4966283" y="3405930"/>
            <a:ext cx="2567031" cy="494951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1A09178B-D39F-4FB5-9F1C-0FC9C659BAF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533314" y="3405930"/>
            <a:ext cx="2072725" cy="833079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jdelijke aanduiding voor inhoud 5">
            <a:extLst>
              <a:ext uri="{FF2B5EF4-FFF2-40B4-BE49-F238E27FC236}">
                <a16:creationId xmlns:a16="http://schemas.microsoft.com/office/drawing/2014/main" id="{C9B4E05F-8C95-49D1-ABB3-0A91D2E7628E}"/>
              </a:ext>
            </a:extLst>
          </p:cNvPr>
          <p:cNvSpPr txBox="1">
            <a:spLocks/>
          </p:cNvSpPr>
          <p:nvPr/>
        </p:nvSpPr>
        <p:spPr>
          <a:xfrm>
            <a:off x="1415948" y="4329010"/>
            <a:ext cx="6210069" cy="2250025"/>
          </a:xfrm>
          <a:prstGeom prst="rect">
            <a:avLst/>
          </a:prstGeom>
          <a:solidFill>
            <a:srgbClr val="D0EBFF">
              <a:alpha val="85098"/>
            </a:srgbClr>
          </a:solidFill>
          <a:ln w="19050" cmpd="thickThin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route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to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pickup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/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deploy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coordinates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the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follows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the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roads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between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pickup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and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deploy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routes.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transports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 cargo set.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combine different cargo types: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infantry</a:t>
            </a:r>
            <a:r>
              <a:rPr lang="nl-BE" dirty="0">
                <a:solidFill>
                  <a:schemeClr val="accent1"/>
                </a:solidFill>
                <a:latin typeface="Stencil Cargo Army" panose="02000500000000000000" pitchFamily="2" charset="0"/>
              </a:rPr>
              <a:t>,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mortars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,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manpads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handles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groups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consisting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of multiple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units.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infantry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unboards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apc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in case of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enemy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presence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capture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loaded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/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unloaded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events and </a:t>
            </a:r>
            <a:r>
              <a:rPr lang="nl-BE" b="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customize</a:t>
            </a:r>
            <a:r>
              <a:rPr lang="nl-BE" b="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actions.</a:t>
            </a:r>
          </a:p>
          <a:p>
            <a:pPr marL="5400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build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chains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of cargo handling actions.</a:t>
            </a:r>
          </a:p>
          <a:p>
            <a:pPr marL="5400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easily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build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repeated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 cargo transportation </a:t>
            </a:r>
            <a:r>
              <a:rPr lang="nl-BE" sz="1400" dirty="0" err="1">
                <a:solidFill>
                  <a:schemeClr val="accent1"/>
                </a:solidFill>
                <a:latin typeface="Stencil Cargo Army" panose="02000500000000000000" pitchFamily="2" charset="0"/>
              </a:rPr>
              <a:t>workflows</a:t>
            </a:r>
            <a:r>
              <a:rPr lang="nl-BE" sz="1400" dirty="0">
                <a:solidFill>
                  <a:schemeClr val="accent1"/>
                </a:solidFill>
                <a:latin typeface="Stencil Cargo Army" panose="02000500000000000000" pitchFamily="2" charset="0"/>
              </a:rPr>
              <a:t>.</a:t>
            </a:r>
          </a:p>
        </p:txBody>
      </p:sp>
      <p:grpSp>
        <p:nvGrpSpPr>
          <p:cNvPr id="61" name="Groep 60">
            <a:extLst>
              <a:ext uri="{FF2B5EF4-FFF2-40B4-BE49-F238E27FC236}">
                <a16:creationId xmlns:a16="http://schemas.microsoft.com/office/drawing/2014/main" id="{0E5FA8CF-6721-426B-9279-A519202649BE}"/>
              </a:ext>
            </a:extLst>
          </p:cNvPr>
          <p:cNvGrpSpPr/>
          <p:nvPr/>
        </p:nvGrpSpPr>
        <p:grpSpPr>
          <a:xfrm>
            <a:off x="3125967" y="2708992"/>
            <a:ext cx="1170013" cy="540006"/>
            <a:chOff x="3485971" y="4779015"/>
            <a:chExt cx="1170013" cy="540006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0728C90B-A5F2-4B60-904C-8E82B61CE0BB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0AF7163B-2C1F-43D4-BF2C-DD5589E2D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1175E7F4-205F-4A46-8D4B-6767CDE9A4EF}"/>
              </a:ext>
            </a:extLst>
          </p:cNvPr>
          <p:cNvGrpSpPr/>
          <p:nvPr/>
        </p:nvGrpSpPr>
        <p:grpSpPr>
          <a:xfrm>
            <a:off x="3035966" y="2798993"/>
            <a:ext cx="1170013" cy="540006"/>
            <a:chOff x="3485971" y="4779015"/>
            <a:chExt cx="1170013" cy="540006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1304D814-C288-47E0-9E4D-E3FC17C154DF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2A01B481-D5C0-410D-938A-5885C4BC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64" name="Groep 63">
            <a:extLst>
              <a:ext uri="{FF2B5EF4-FFF2-40B4-BE49-F238E27FC236}">
                <a16:creationId xmlns:a16="http://schemas.microsoft.com/office/drawing/2014/main" id="{671BC6A9-BC45-47A9-84C8-8F1024C7A990}"/>
              </a:ext>
            </a:extLst>
          </p:cNvPr>
          <p:cNvGrpSpPr/>
          <p:nvPr/>
        </p:nvGrpSpPr>
        <p:grpSpPr>
          <a:xfrm>
            <a:off x="1325947" y="3338999"/>
            <a:ext cx="810009" cy="630007"/>
            <a:chOff x="1055944" y="3699002"/>
            <a:chExt cx="810009" cy="630007"/>
          </a:xfrm>
        </p:grpSpPr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C98DD47E-1428-4260-B2EC-B9A159E1C278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6" name="Afbeelding 65">
              <a:extLst>
                <a:ext uri="{FF2B5EF4-FFF2-40B4-BE49-F238E27FC236}">
                  <a16:creationId xmlns:a16="http://schemas.microsoft.com/office/drawing/2014/main" id="{C325A684-3C4F-4C56-B8DC-F81C7B471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BF2FD0E-0CAB-4163-B063-AC9B58977CD7}"/>
              </a:ext>
            </a:extLst>
          </p:cNvPr>
          <p:cNvGrpSpPr/>
          <p:nvPr/>
        </p:nvGrpSpPr>
        <p:grpSpPr>
          <a:xfrm>
            <a:off x="1235946" y="3429000"/>
            <a:ext cx="810009" cy="630007"/>
            <a:chOff x="1055944" y="3699002"/>
            <a:chExt cx="810009" cy="630007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811430-88B3-4A6A-B6E7-1CA928CF0032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0" name="Afbeelding 19">
              <a:extLst>
                <a:ext uri="{FF2B5EF4-FFF2-40B4-BE49-F238E27FC236}">
                  <a16:creationId xmlns:a16="http://schemas.microsoft.com/office/drawing/2014/main" id="{4233CDA8-10BE-47D4-8758-28708237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18D54770-65A4-44EC-A513-06BBD6233E67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 flipV="1">
            <a:off x="2045913" y="3068996"/>
            <a:ext cx="990053" cy="663743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al 3">
            <a:extLst>
              <a:ext uri="{FF2B5EF4-FFF2-40B4-BE49-F238E27FC236}">
                <a16:creationId xmlns:a16="http://schemas.microsoft.com/office/drawing/2014/main" id="{9C13B72C-4B53-416C-B438-4F6A95F44FE0}"/>
              </a:ext>
            </a:extLst>
          </p:cNvPr>
          <p:cNvSpPr/>
          <p:nvPr/>
        </p:nvSpPr>
        <p:spPr>
          <a:xfrm>
            <a:off x="2225957" y="2978995"/>
            <a:ext cx="180002" cy="180002"/>
          </a:xfrm>
          <a:prstGeom prst="ellipse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</a:pPr>
            <a:endParaRPr lang="nl-BE" sz="1100" b="1" dirty="0">
              <a:solidFill>
                <a:schemeClr val="tx1"/>
              </a:solidFill>
            </a:endParaRPr>
          </a:p>
        </p:txBody>
      </p:sp>
      <p:grpSp>
        <p:nvGrpSpPr>
          <p:cNvPr id="67" name="Groep 66">
            <a:extLst>
              <a:ext uri="{FF2B5EF4-FFF2-40B4-BE49-F238E27FC236}">
                <a16:creationId xmlns:a16="http://schemas.microsoft.com/office/drawing/2014/main" id="{12EAC26D-69B7-40B9-BAC5-F56B308B98AA}"/>
              </a:ext>
            </a:extLst>
          </p:cNvPr>
          <p:cNvGrpSpPr/>
          <p:nvPr/>
        </p:nvGrpSpPr>
        <p:grpSpPr>
          <a:xfrm>
            <a:off x="8436026" y="4869016"/>
            <a:ext cx="1170013" cy="540006"/>
            <a:chOff x="3485971" y="4779015"/>
            <a:chExt cx="1170013" cy="540006"/>
          </a:xfrm>
        </p:grpSpPr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17616C8A-E105-4FE0-B643-0D961C43A929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69" name="Afbeelding 68">
              <a:extLst>
                <a:ext uri="{FF2B5EF4-FFF2-40B4-BE49-F238E27FC236}">
                  <a16:creationId xmlns:a16="http://schemas.microsoft.com/office/drawing/2014/main" id="{837E519C-4C63-451A-BC0C-D0D49B602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grpSp>
        <p:nvGrpSpPr>
          <p:cNvPr id="47" name="Groep 46">
            <a:extLst>
              <a:ext uri="{FF2B5EF4-FFF2-40B4-BE49-F238E27FC236}">
                <a16:creationId xmlns:a16="http://schemas.microsoft.com/office/drawing/2014/main" id="{1C8C8A5D-4575-4E1D-99CF-ABE19F7B99D8}"/>
              </a:ext>
            </a:extLst>
          </p:cNvPr>
          <p:cNvGrpSpPr/>
          <p:nvPr/>
        </p:nvGrpSpPr>
        <p:grpSpPr>
          <a:xfrm>
            <a:off x="8346025" y="4959017"/>
            <a:ext cx="1170013" cy="540006"/>
            <a:chOff x="3485971" y="4779015"/>
            <a:chExt cx="1170013" cy="540006"/>
          </a:xfrm>
        </p:grpSpPr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A8E77588-7488-4842-AEC5-99CE9F590B3E}"/>
                </a:ext>
              </a:extLst>
            </p:cNvPr>
            <p:cNvSpPr/>
            <p:nvPr/>
          </p:nvSpPr>
          <p:spPr>
            <a:xfrm>
              <a:off x="3485971" y="4779015"/>
              <a:ext cx="1170013" cy="5400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49" name="Afbeelding 48">
              <a:extLst>
                <a:ext uri="{FF2B5EF4-FFF2-40B4-BE49-F238E27FC236}">
                  <a16:creationId xmlns:a16="http://schemas.microsoft.com/office/drawing/2014/main" id="{2ABB398C-7233-4888-8C34-AA9F1138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972" y="4869016"/>
              <a:ext cx="990011" cy="379958"/>
            </a:xfrm>
            <a:prstGeom prst="rect">
              <a:avLst/>
            </a:prstGeom>
          </p:spPr>
        </p:pic>
      </p:grp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AC83F214-7E41-487D-A421-9AF5572B8C4C}"/>
              </a:ext>
            </a:extLst>
          </p:cNvPr>
          <p:cNvCxnSpPr>
            <a:cxnSpLocks/>
          </p:cNvCxnSpPr>
          <p:nvPr/>
        </p:nvCxnSpPr>
        <p:spPr>
          <a:xfrm flipH="1">
            <a:off x="9246035" y="4239009"/>
            <a:ext cx="360005" cy="720008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ep 69">
            <a:extLst>
              <a:ext uri="{FF2B5EF4-FFF2-40B4-BE49-F238E27FC236}">
                <a16:creationId xmlns:a16="http://schemas.microsoft.com/office/drawing/2014/main" id="{3AF31D37-0E47-414B-A291-96C64EDBD515}"/>
              </a:ext>
            </a:extLst>
          </p:cNvPr>
          <p:cNvGrpSpPr/>
          <p:nvPr/>
        </p:nvGrpSpPr>
        <p:grpSpPr>
          <a:xfrm>
            <a:off x="9336036" y="5679025"/>
            <a:ext cx="810009" cy="630007"/>
            <a:chOff x="1055944" y="3699002"/>
            <a:chExt cx="810009" cy="630007"/>
          </a:xfrm>
        </p:grpSpPr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201B2B97-FEA9-479C-9C5D-0E52B59DAFEC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2" name="Afbeelding 71">
              <a:extLst>
                <a:ext uri="{FF2B5EF4-FFF2-40B4-BE49-F238E27FC236}">
                  <a16:creationId xmlns:a16="http://schemas.microsoft.com/office/drawing/2014/main" id="{9F21E134-C25D-4332-8C3A-87BE48221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E2B3663E-E5AC-4967-BD8E-283FB8481EEF}"/>
              </a:ext>
            </a:extLst>
          </p:cNvPr>
          <p:cNvGrpSpPr/>
          <p:nvPr/>
        </p:nvGrpSpPr>
        <p:grpSpPr>
          <a:xfrm>
            <a:off x="9246035" y="5769026"/>
            <a:ext cx="810009" cy="630007"/>
            <a:chOff x="1055944" y="3699002"/>
            <a:chExt cx="810009" cy="630007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67EDC633-A2AF-42B9-8CA6-B7184A1A9415}"/>
                </a:ext>
              </a:extLst>
            </p:cNvPr>
            <p:cNvSpPr/>
            <p:nvPr/>
          </p:nvSpPr>
          <p:spPr>
            <a:xfrm>
              <a:off x="1055944" y="3699002"/>
              <a:ext cx="810009" cy="6300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nl-B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53" name="Afbeelding 52">
              <a:extLst>
                <a:ext uri="{FF2B5EF4-FFF2-40B4-BE49-F238E27FC236}">
                  <a16:creationId xmlns:a16="http://schemas.microsoft.com/office/drawing/2014/main" id="{F5213C4F-78EA-4B62-BAB9-EA0A5098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944" y="3699003"/>
              <a:ext cx="809967" cy="607475"/>
            </a:xfrm>
            <a:prstGeom prst="rect">
              <a:avLst/>
            </a:prstGeom>
          </p:spPr>
        </p:pic>
      </p:grp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98315176-406E-4E5E-BD93-6E3AF2818058}"/>
              </a:ext>
            </a:extLst>
          </p:cNvPr>
          <p:cNvCxnSpPr>
            <a:cxnSpLocks/>
          </p:cNvCxnSpPr>
          <p:nvPr/>
        </p:nvCxnSpPr>
        <p:spPr>
          <a:xfrm>
            <a:off x="8796030" y="5499023"/>
            <a:ext cx="450005" cy="450005"/>
          </a:xfrm>
          <a:prstGeom prst="straightConnector1">
            <a:avLst/>
          </a:prstGeom>
          <a:ln w="38100"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jdelijke aanduiding voor inhoud 5">
            <a:extLst>
              <a:ext uri="{FF2B5EF4-FFF2-40B4-BE49-F238E27FC236}">
                <a16:creationId xmlns:a16="http://schemas.microsoft.com/office/drawing/2014/main" id="{17EE7C0E-E10F-4506-852B-94294FA4D571}"/>
              </a:ext>
            </a:extLst>
          </p:cNvPr>
          <p:cNvSpPr txBox="1">
            <a:spLocks/>
          </p:cNvSpPr>
          <p:nvPr/>
        </p:nvSpPr>
        <p:spPr>
          <a:xfrm>
            <a:off x="8166023" y="5859027"/>
            <a:ext cx="720008" cy="360004"/>
          </a:xfrm>
          <a:prstGeom prst="rect">
            <a:avLst/>
          </a:prstGeom>
          <a:solidFill>
            <a:srgbClr val="004274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sz="1100" b="0" dirty="0" err="1">
                <a:latin typeface="Stencil Cargo Army" panose="02000500000000000000" pitchFamily="2" charset="0"/>
              </a:rPr>
              <a:t>Unboard</a:t>
            </a:r>
            <a:r>
              <a:rPr lang="nl-BE" sz="1100" b="0" dirty="0">
                <a:latin typeface="Stencil Cargo Army" panose="02000500000000000000" pitchFamily="2" charset="0"/>
              </a:rPr>
              <a:t> Cargo</a:t>
            </a:r>
          </a:p>
        </p:txBody>
      </p:sp>
    </p:spTree>
    <p:extLst>
      <p:ext uri="{BB962C8B-B14F-4D97-AF65-F5344CB8AC3E}">
        <p14:creationId xmlns:p14="http://schemas.microsoft.com/office/powerpoint/2010/main" val="263043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4E50BC-ADB1-4275-9870-7117CE9BB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small </a:t>
            </a:r>
            <a:r>
              <a:rPr lang="nl-BE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  <a:endParaRPr lang="nl-BE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18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F5A64-5EFA-4B3D-B74E-8C3CB897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simple</a:t>
            </a:r>
            <a:r>
              <a:rPr lang="nl-BE" dirty="0"/>
              <a:t> cargo transport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E275BF6-D014-47A9-9F2E-A162DC1AE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42" y="2168986"/>
            <a:ext cx="6924675" cy="885825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4D42B7F-07FB-48B7-9B8C-67A6F54D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001" y="2708992"/>
            <a:ext cx="5286375" cy="3733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9323BCCB-B482-48AB-B932-7B7E57E5EBAE}"/>
              </a:ext>
            </a:extLst>
          </p:cNvPr>
          <p:cNvSpPr txBox="1">
            <a:spLocks/>
          </p:cNvSpPr>
          <p:nvPr/>
        </p:nvSpPr>
        <p:spPr>
          <a:xfrm>
            <a:off x="875943" y="3429000"/>
            <a:ext cx="4860054" cy="27900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57150" cmpd="sng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1: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Define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 new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SET_CARGO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</a:t>
            </a:r>
            <a:r>
              <a:rPr lang="nl-BE" sz="1400" i="1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InfantryCargoSet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, and filter (or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include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)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only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registered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of type “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Infantry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”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2: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Define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</a:t>
            </a:r>
            <a:r>
              <a:rPr lang="nl-BE" sz="1400" i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APC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3: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Define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AI_CARGO_APC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</a:t>
            </a:r>
            <a:r>
              <a:rPr lang="nl-BE" sz="1400" i="1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AICargoAPC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,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using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new()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method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,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providing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: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</a:t>
            </a:r>
            <a:r>
              <a:rPr lang="nl-BE" sz="14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</a:t>
            </a:r>
            <a:r>
              <a:rPr lang="nl-BE" sz="1400" b="1" i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APC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</a:t>
            </a:r>
            <a:r>
              <a:rPr lang="nl-BE" sz="14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SET_CARGO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</a:t>
            </a:r>
            <a:r>
              <a:rPr lang="nl-BE" sz="1400" b="1" i="1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InfantryCargoSet</a:t>
            </a:r>
            <a:r>
              <a:rPr lang="nl-BE" sz="1400" i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  <a:endParaRPr lang="nl-BE" sz="140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combat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range in meters,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which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expresses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minimum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distance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infantry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will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unload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APC to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battle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enemies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nearby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!</a:t>
            </a:r>
            <a:endParaRPr lang="nl-BE" sz="1400" b="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5640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335FB95-1D71-4609-BC87-0361DA57D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declare</a:t>
            </a:r>
            <a:r>
              <a:rPr lang="nl-BE" dirty="0"/>
              <a:t> and </a:t>
            </a:r>
            <a:r>
              <a:rPr lang="nl-BE" dirty="0" err="1"/>
              <a:t>define</a:t>
            </a:r>
            <a:r>
              <a:rPr lang="nl-BE" dirty="0"/>
              <a:t> cargo </a:t>
            </a:r>
            <a:r>
              <a:rPr lang="nl-BE" dirty="0" err="1"/>
              <a:t>objects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572632-1F0E-4176-875C-4C3F30773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80432" y="3968750"/>
            <a:ext cx="7831137" cy="2100062"/>
          </a:xfrm>
        </p:spPr>
        <p:txBody>
          <a:bodyPr/>
          <a:lstStyle/>
          <a:p>
            <a:r>
              <a:rPr lang="en-US" dirty="0"/>
              <a:t>CARGO_GROUP objects are </a:t>
            </a:r>
            <a:r>
              <a:rPr lang="en-US" dirty="0">
                <a:solidFill>
                  <a:schemeClr val="bg2"/>
                </a:solidFill>
              </a:rPr>
              <a:t>logical objects </a:t>
            </a:r>
            <a:r>
              <a:rPr lang="en-US" dirty="0"/>
              <a:t>that </a:t>
            </a:r>
            <a:r>
              <a:rPr lang="en-US" dirty="0">
                <a:solidFill>
                  <a:schemeClr val="bg2"/>
                </a:solidFill>
              </a:rPr>
              <a:t>use a GROUP object</a:t>
            </a:r>
            <a:r>
              <a:rPr lang="en-US" dirty="0"/>
              <a:t> as defined within the mission editor, and let that group be </a:t>
            </a:r>
            <a:r>
              <a:rPr lang="en-US" dirty="0">
                <a:solidFill>
                  <a:schemeClr val="bg2"/>
                </a:solidFill>
              </a:rPr>
              <a:t>recognized and behave as cargo</a:t>
            </a:r>
            <a:r>
              <a:rPr lang="en-US" dirty="0"/>
              <a:t>, so that it can be </a:t>
            </a:r>
            <a:r>
              <a:rPr lang="en-US" dirty="0">
                <a:solidFill>
                  <a:schemeClr val="bg2"/>
                </a:solidFill>
              </a:rPr>
              <a:t>loaded and deployed </a:t>
            </a:r>
            <a:r>
              <a:rPr lang="en-US" dirty="0"/>
              <a:t>by carriers. </a:t>
            </a:r>
          </a:p>
          <a:p>
            <a:r>
              <a:rPr lang="en-US" dirty="0"/>
              <a:t>There are </a:t>
            </a:r>
            <a:r>
              <a:rPr lang="en-US" dirty="0">
                <a:solidFill>
                  <a:schemeClr val="bg2"/>
                </a:solidFill>
              </a:rPr>
              <a:t>two methods </a:t>
            </a:r>
            <a:r>
              <a:rPr lang="en-US" dirty="0"/>
              <a:t>how you can declare these objects within your mission.</a:t>
            </a:r>
          </a:p>
        </p:txBody>
      </p:sp>
    </p:spTree>
    <p:extLst>
      <p:ext uri="{BB962C8B-B14F-4D97-AF65-F5344CB8AC3E}">
        <p14:creationId xmlns:p14="http://schemas.microsoft.com/office/powerpoint/2010/main" val="355999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68362-BDE2-48A3-BCB0-1329BD59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/>
              <a:t>DECLARE and </a:t>
            </a:r>
            <a:r>
              <a:rPr lang="nl-BE" sz="3200" dirty="0" err="1"/>
              <a:t>dEFINE</a:t>
            </a:r>
            <a:r>
              <a:rPr lang="nl-BE" sz="3200" dirty="0"/>
              <a:t> cargo </a:t>
            </a:r>
            <a:r>
              <a:rPr lang="nl-BE" sz="3200" dirty="0" err="1"/>
              <a:t>objects</a:t>
            </a:r>
            <a:r>
              <a:rPr lang="nl-BE" sz="3200" dirty="0"/>
              <a:t>: </a:t>
            </a:r>
            <a:br>
              <a:rPr lang="nl-BE" dirty="0"/>
            </a:br>
            <a:r>
              <a:rPr lang="nl-BE" dirty="0"/>
              <a:t>in your mission script</a:t>
            </a:r>
          </a:p>
        </p:txBody>
      </p:sp>
      <p:sp>
        <p:nvSpPr>
          <p:cNvPr id="3" name="Tijdelijke aanduiding voor inhoud 5">
            <a:extLst>
              <a:ext uri="{FF2B5EF4-FFF2-40B4-BE49-F238E27FC236}">
                <a16:creationId xmlns:a16="http://schemas.microsoft.com/office/drawing/2014/main" id="{36BBC098-FC1F-41E4-9D76-9B297B72C13D}"/>
              </a:ext>
            </a:extLst>
          </p:cNvPr>
          <p:cNvSpPr txBox="1">
            <a:spLocks/>
          </p:cNvSpPr>
          <p:nvPr/>
        </p:nvSpPr>
        <p:spPr>
          <a:xfrm>
            <a:off x="1145945" y="3068996"/>
            <a:ext cx="9900110" cy="35100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57150" cmpd="sng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nl-BE" sz="140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nl-BE" sz="140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nl-BE" sz="1400" b="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Method #1: CARGO_GROUP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are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declared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within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mission script.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Provide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in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CARGO_GROUP:New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()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method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which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takes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an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existing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object, and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defines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type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of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cargo,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name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of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cargo,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boarding range 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and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near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range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1st parameter is a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reference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to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an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1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existing</a:t>
            </a: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GROUP object 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mission.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2nd parameter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defines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type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of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cargo. This </a:t>
            </a: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type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given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is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very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important. You can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use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type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 to </a:t>
            </a: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filter cargo 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 a </a:t>
            </a: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SET_CARGO 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object.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3rd parameter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defines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name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of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cargo. The cargo can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given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 different name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than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 of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object!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4th parameter is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range in meters,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will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board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/ </a:t>
            </a: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load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towards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APC.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5th parameter is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range in meters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will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be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1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loaded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into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APC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boarding and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near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to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APC.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endParaRPr lang="nl-BE" sz="140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C455BD2-58E1-4419-BA8C-8FA8CF7E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47" y="2078985"/>
            <a:ext cx="124206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5570D26-EDF5-4AB5-BC69-C36B8DBC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53" y="2888994"/>
            <a:ext cx="8877300" cy="62865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7970FBE-2558-4E2D-B35B-4B4136AD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001" y="1628980"/>
            <a:ext cx="5500688" cy="90011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148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68362-BDE2-48A3-BCB0-1329BD59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 err="1"/>
              <a:t>declare</a:t>
            </a:r>
            <a:r>
              <a:rPr lang="nl-BE" sz="3200" dirty="0"/>
              <a:t> and </a:t>
            </a:r>
            <a:r>
              <a:rPr lang="nl-BE" sz="3200" dirty="0" err="1"/>
              <a:t>define</a:t>
            </a:r>
            <a:r>
              <a:rPr lang="nl-BE" sz="3200" dirty="0"/>
              <a:t> cargo </a:t>
            </a:r>
            <a:r>
              <a:rPr lang="nl-BE" sz="3200" dirty="0" err="1"/>
              <a:t>objects</a:t>
            </a:r>
            <a:r>
              <a:rPr lang="nl-BE" sz="3200" dirty="0"/>
              <a:t>: </a:t>
            </a:r>
            <a:br>
              <a:rPr lang="nl-BE" dirty="0"/>
            </a:br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mission editor</a:t>
            </a:r>
          </a:p>
        </p:txBody>
      </p:sp>
      <p:sp>
        <p:nvSpPr>
          <p:cNvPr id="3" name="Tijdelijke aanduiding voor inhoud 5">
            <a:extLst>
              <a:ext uri="{FF2B5EF4-FFF2-40B4-BE49-F238E27FC236}">
                <a16:creationId xmlns:a16="http://schemas.microsoft.com/office/drawing/2014/main" id="{36BBC098-FC1F-41E4-9D76-9B297B72C13D}"/>
              </a:ext>
            </a:extLst>
          </p:cNvPr>
          <p:cNvSpPr txBox="1">
            <a:spLocks/>
          </p:cNvSpPr>
          <p:nvPr/>
        </p:nvSpPr>
        <p:spPr>
          <a:xfrm>
            <a:off x="1235946" y="2980438"/>
            <a:ext cx="9720108" cy="36885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57150" cmpd="sng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nl-BE" sz="140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nl-BE" sz="140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Method #2: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Groups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in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Mission Editor that in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tag ~CARGO and are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implicitly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declared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as CARGO_GROUP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MOOSE. 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These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are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automatically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detected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MOOSE at mission start, and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for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each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of these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, a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CARGO_GROUP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object is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created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in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background with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specified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before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~CARGO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tag.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These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CARGO_GROUP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are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then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automatically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included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in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SET_CARGO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where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filter criteria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is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valid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.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filter criteria 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and </a:t>
            </a:r>
            <a:r>
              <a:rPr lang="nl-BE" sz="14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other </a:t>
            </a:r>
            <a:r>
              <a:rPr lang="nl-BE" sz="14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properties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are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specified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parameters in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brackets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() as part of het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group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name,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separated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by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4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commas</a:t>
            </a:r>
            <a:r>
              <a:rPr lang="nl-BE" sz="14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: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T=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expresses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type of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cargo. It is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alphameric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name that is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used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as a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reference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to filter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SET_CARGO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objects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within</a:t>
            </a:r>
            <a:r>
              <a:rPr lang="nl-BE" sz="120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your script!</a:t>
            </a:r>
            <a:endParaRPr lang="nl-BE" sz="1200" b="0" dirty="0">
              <a:solidFill>
                <a:schemeClr val="accent1"/>
              </a:solidFill>
              <a:latin typeface="Comic Sans MS" panose="030F0702030302020204" pitchFamily="66" charset="0"/>
              <a:cs typeface="Cordia New" panose="020B0502040204020203" pitchFamily="34" charset="-34"/>
            </a:endParaRP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RR=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expresses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range in meters,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will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board / load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towards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APC.</a:t>
            </a:r>
          </a:p>
          <a:p>
            <a:pPr marL="58293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nl-BE" sz="1200" b="1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NR=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expresses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range in meters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cargo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will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be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loaded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into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the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APC </a:t>
            </a:r>
            <a:r>
              <a:rPr lang="nl-BE" sz="1200" b="0" dirty="0" err="1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when</a:t>
            </a:r>
            <a:r>
              <a:rPr lang="nl-BE" sz="1200" b="0" dirty="0">
                <a:solidFill>
                  <a:schemeClr val="accent1"/>
                </a:solidFill>
                <a:latin typeface="Comic Sans MS" panose="030F0702030302020204" pitchFamily="66" charset="0"/>
                <a:cs typeface="Cordia New" panose="020B0502040204020203" pitchFamily="34" charset="-34"/>
              </a:rPr>
              <a:t> boarding.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D8F3CF4-6621-4AC6-91E5-1F3FBBE4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001" y="1628980"/>
            <a:ext cx="5528571" cy="97142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C455BD2-58E1-4419-BA8C-8FA8CF7E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8" y="2078985"/>
            <a:ext cx="124206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4B1FF7E-3763-4749-B91B-8DDF48528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53" y="2888994"/>
            <a:ext cx="4057143" cy="28571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6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CARGO  </a:t>
            </a:r>
            <a:r>
              <a:rPr lang="nl-BE" sz="36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Armoured</a:t>
            </a: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personnel</a:t>
            </a: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carriers</a:t>
            </a:r>
            <a:endParaRPr lang="nl-BE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335FB95-1D71-4609-BC87-0361DA57D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declare</a:t>
            </a:r>
            <a:r>
              <a:rPr lang="nl-BE" dirty="0"/>
              <a:t> and </a:t>
            </a:r>
            <a:r>
              <a:rPr lang="nl-BE" dirty="0" err="1"/>
              <a:t>define</a:t>
            </a:r>
            <a:r>
              <a:rPr lang="nl-BE" dirty="0"/>
              <a:t> cargo </a:t>
            </a:r>
            <a:r>
              <a:rPr lang="nl-BE" dirty="0" err="1"/>
              <a:t>objects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572632-1F0E-4176-875C-4C3F30773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80432" y="3968750"/>
            <a:ext cx="7831137" cy="2100062"/>
          </a:xfrm>
        </p:spPr>
        <p:txBody>
          <a:bodyPr/>
          <a:lstStyle/>
          <a:p>
            <a:r>
              <a:rPr lang="en-US" dirty="0"/>
              <a:t>CARGO_GROUP objects are </a:t>
            </a:r>
            <a:r>
              <a:rPr lang="en-US" dirty="0">
                <a:solidFill>
                  <a:schemeClr val="bg2"/>
                </a:solidFill>
              </a:rPr>
              <a:t>logical objects </a:t>
            </a:r>
            <a:r>
              <a:rPr lang="en-US" dirty="0"/>
              <a:t>that </a:t>
            </a:r>
            <a:r>
              <a:rPr lang="en-US" dirty="0">
                <a:solidFill>
                  <a:schemeClr val="bg2"/>
                </a:solidFill>
              </a:rPr>
              <a:t>use a GROUP object</a:t>
            </a:r>
            <a:r>
              <a:rPr lang="en-US" dirty="0"/>
              <a:t> as defined within the mission editor, and let that group be </a:t>
            </a:r>
            <a:r>
              <a:rPr lang="en-US" dirty="0">
                <a:solidFill>
                  <a:schemeClr val="bg2"/>
                </a:solidFill>
              </a:rPr>
              <a:t>recognized and behave as cargo</a:t>
            </a:r>
            <a:r>
              <a:rPr lang="en-US" dirty="0"/>
              <a:t>, so that it can be </a:t>
            </a:r>
            <a:r>
              <a:rPr lang="en-US" dirty="0">
                <a:solidFill>
                  <a:schemeClr val="bg2"/>
                </a:solidFill>
              </a:rPr>
              <a:t>loaded and deployed </a:t>
            </a:r>
            <a:r>
              <a:rPr lang="en-US" dirty="0"/>
              <a:t>by carriers. </a:t>
            </a:r>
          </a:p>
          <a:p>
            <a:r>
              <a:rPr lang="en-US" dirty="0"/>
              <a:t>There are </a:t>
            </a:r>
            <a:r>
              <a:rPr lang="en-US" dirty="0">
                <a:solidFill>
                  <a:schemeClr val="bg2"/>
                </a:solidFill>
              </a:rPr>
              <a:t>two methods </a:t>
            </a:r>
            <a:r>
              <a:rPr lang="en-US" dirty="0"/>
              <a:t>how you can declare these objects within your mission.</a:t>
            </a:r>
          </a:p>
        </p:txBody>
      </p:sp>
    </p:spTree>
    <p:extLst>
      <p:ext uri="{BB962C8B-B14F-4D97-AF65-F5344CB8AC3E}">
        <p14:creationId xmlns:p14="http://schemas.microsoft.com/office/powerpoint/2010/main" val="388578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12358</TotalTime>
  <Words>867</Words>
  <Application>Microsoft Office PowerPoint</Application>
  <PresentationFormat>Breedbeeld</PresentationFormat>
  <Paragraphs>62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9" baseType="lpstr">
      <vt:lpstr>STCaiyun</vt:lpstr>
      <vt:lpstr>Arial</vt:lpstr>
      <vt:lpstr>Calibri</vt:lpstr>
      <vt:lpstr>Comic Sans MS</vt:lpstr>
      <vt:lpstr>Corbel</vt:lpstr>
      <vt:lpstr>Cordia New</vt:lpstr>
      <vt:lpstr>Stencil Cargo Army</vt:lpstr>
      <vt:lpstr>Wingdings</vt:lpstr>
      <vt:lpstr>Gestreept</vt:lpstr>
      <vt:lpstr>moose for dcs world CARGO  for Armoured personnel carriers</vt:lpstr>
      <vt:lpstr>features</vt:lpstr>
      <vt:lpstr>PowerPoint-presentatie</vt:lpstr>
      <vt:lpstr>a simple cargo transport</vt:lpstr>
      <vt:lpstr>PowerPoint-presentatie</vt:lpstr>
      <vt:lpstr>DECLARE and dEFINE cargo objects:  in your mission script</vt:lpstr>
      <vt:lpstr>declare and define cargo objects:  in the mission editor</vt:lpstr>
      <vt:lpstr>moose for dcs world CARGO  for Armoured personnel carriers</vt:lpstr>
      <vt:lpstr>PowerPoint-presentatie</vt:lpstr>
      <vt:lpstr>declare and define cargo objects:  in the mission editor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512</cp:revision>
  <dcterms:created xsi:type="dcterms:W3CDTF">2016-04-14T07:37:30Z</dcterms:created>
  <dcterms:modified xsi:type="dcterms:W3CDTF">2018-05-08T19:44:14Z</dcterms:modified>
</cp:coreProperties>
</file>